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5143500" cx="9144000"/>
  <p:notesSz cx="6858000" cy="9144000"/>
  <p:embeddedFontLst>
    <p:embeddedFont>
      <p:font typeface="Roboto"/>
      <p:regular r:id="rId32"/>
      <p:bold r:id="rId33"/>
      <p:italic r:id="rId34"/>
      <p:boldItalic r:id="rId35"/>
    </p:embeddedFont>
    <p:embeddedFont>
      <p:font typeface="Nunito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Roger Pease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Roboto-bold.fntdata"/><Relationship Id="rId10" Type="http://schemas.openxmlformats.org/officeDocument/2006/relationships/slide" Target="slides/slide4.xml"/><Relationship Id="rId32" Type="http://schemas.openxmlformats.org/officeDocument/2006/relationships/font" Target="fonts/Roboto-regular.fntdata"/><Relationship Id="rId13" Type="http://schemas.openxmlformats.org/officeDocument/2006/relationships/slide" Target="slides/slide7.xml"/><Relationship Id="rId35" Type="http://schemas.openxmlformats.org/officeDocument/2006/relationships/font" Target="fonts/Roboto-boldItalic.fntdata"/><Relationship Id="rId12" Type="http://schemas.openxmlformats.org/officeDocument/2006/relationships/slide" Target="slides/slide6.xml"/><Relationship Id="rId34" Type="http://schemas.openxmlformats.org/officeDocument/2006/relationships/font" Target="fonts/Roboto-italic.fntdata"/><Relationship Id="rId15" Type="http://schemas.openxmlformats.org/officeDocument/2006/relationships/slide" Target="slides/slide9.xml"/><Relationship Id="rId37" Type="http://schemas.openxmlformats.org/officeDocument/2006/relationships/font" Target="fonts/Nunito-bold.fntdata"/><Relationship Id="rId14" Type="http://schemas.openxmlformats.org/officeDocument/2006/relationships/slide" Target="slides/slide8.xml"/><Relationship Id="rId36" Type="http://schemas.openxmlformats.org/officeDocument/2006/relationships/font" Target="fonts/Nunito-regular.fntdata"/><Relationship Id="rId17" Type="http://schemas.openxmlformats.org/officeDocument/2006/relationships/slide" Target="slides/slide11.xml"/><Relationship Id="rId39" Type="http://schemas.openxmlformats.org/officeDocument/2006/relationships/font" Target="fonts/Nunito-boldItalic.fntdata"/><Relationship Id="rId16" Type="http://schemas.openxmlformats.org/officeDocument/2006/relationships/slide" Target="slides/slide10.xml"/><Relationship Id="rId38" Type="http://schemas.openxmlformats.org/officeDocument/2006/relationships/font" Target="fonts/Nunito-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5-07-07T23:49:54.593">
    <p:pos x="265" y="1006"/>
    <p:text>add listening . '
1 ,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6e35447ca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6e35447ca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6b500cb667_0_3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6b500cb667_0_3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6b500cb667_0_3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6b500cb667_0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6b500cb667_0_3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6b500cb667_0_3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e7c930c48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e7c930c48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6b500cb667_0_3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6b500cb667_0_3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6b500cb667_0_3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6b500cb667_0_3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6b500cb667_0_2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6b500cb667_0_2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6b500cb667_0_3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6b500cb667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f5626408c6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f5626408c6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7b01414c0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7b01414c0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6b500cb667_0_3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6b500cb667_0_3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6b500cb667_0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6b500cb667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6e5ac5ac3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6e5ac5ac3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6b500cb667_0_2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6b500cb667_0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6b500cb667_0_2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6b500cb667_0_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6b500cb667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6b500cb667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6b500cb667_0_2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6b500cb667_0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6b500cb667_0_3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6b500cb667_0_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6b500cb667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6b500cb667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6e5ac5ac3a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6e5ac5ac3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6b500cb667_0_2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6b500cb667_0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f5626408c6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f5626408c6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6b500cb667_0_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6b500cb667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comments" Target="../comments/comment1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7.jpg"/><Relationship Id="rId5" Type="http://schemas.openxmlformats.org/officeDocument/2006/relationships/image" Target="../media/image4.jpg"/><Relationship Id="rId6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Art of Soft Skills in the Workplace</a:t>
            </a:r>
            <a:endParaRPr/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3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Roger D. Pease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22 July 2026</a:t>
            </a:r>
            <a:br>
              <a:rPr lang="en"/>
            </a:br>
            <a:r>
              <a:rPr lang="en"/>
              <a:t>Copyright 2025-26 Roger D Pease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Communication</a:t>
            </a:r>
            <a:br>
              <a:rPr lang="en"/>
            </a:br>
            <a:r>
              <a:rPr lang="en" sz="2167"/>
              <a:t>Listening attentively</a:t>
            </a:r>
            <a:endParaRPr sz="2167"/>
          </a:p>
        </p:txBody>
      </p:sp>
      <p:sp>
        <p:nvSpPr>
          <p:cNvPr id="150" name="Google Shape;150;p22"/>
          <p:cNvSpPr txBox="1"/>
          <p:nvPr>
            <p:ph idx="1" type="body"/>
          </p:nvPr>
        </p:nvSpPr>
        <p:spPr>
          <a:xfrm>
            <a:off x="623550" y="1826950"/>
            <a:ext cx="7896900" cy="293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Remember most communication is non-verbal. 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When you talk to people you convey a lot more than just the words you use. 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The same applies to when they talk to you. Look for those cues.</a:t>
            </a:r>
            <a:endParaRPr sz="17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en" sz="1700"/>
              <a:t>Most conflicts between good people are a result of miscommunication. </a:t>
            </a:r>
            <a:endParaRPr b="1" i="1" sz="1700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i="1" lang="en" sz="1700"/>
              <a:t>When someone is complaining, listen for the root need. Assume they have a valid position.</a:t>
            </a:r>
            <a:endParaRPr b="1" i="1" sz="1700"/>
          </a:p>
        </p:txBody>
      </p:sp>
      <p:pic>
        <p:nvPicPr>
          <p:cNvPr id="151" name="Google Shape;15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5100" y="386825"/>
            <a:ext cx="1912320" cy="1274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 txBox="1"/>
          <p:nvPr>
            <p:ph type="title"/>
          </p:nvPr>
        </p:nvSpPr>
        <p:spPr>
          <a:xfrm>
            <a:off x="311700" y="24232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Environment</a:t>
            </a:r>
            <a:endParaRPr/>
          </a:p>
        </p:txBody>
      </p:sp>
      <p:sp>
        <p:nvSpPr>
          <p:cNvPr id="157" name="Google Shape;157;p23"/>
          <p:cNvSpPr txBox="1"/>
          <p:nvPr>
            <p:ph idx="1" type="body"/>
          </p:nvPr>
        </p:nvSpPr>
        <p:spPr>
          <a:xfrm>
            <a:off x="311700" y="1241618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Look at the people around you.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Find the right environment.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Red Flags</a:t>
            </a:r>
            <a:endParaRPr sz="2100"/>
          </a:p>
        </p:txBody>
      </p:sp>
      <p:pic>
        <p:nvPicPr>
          <p:cNvPr id="158" name="Google Shape;15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7751" y="345225"/>
            <a:ext cx="3242998" cy="2026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4"/>
          <p:cNvSpPr txBox="1"/>
          <p:nvPr>
            <p:ph type="title"/>
          </p:nvPr>
        </p:nvSpPr>
        <p:spPr>
          <a:xfrm>
            <a:off x="369282" y="403082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Environment</a:t>
            </a:r>
            <a:br>
              <a:rPr lang="en"/>
            </a:br>
            <a:r>
              <a:rPr lang="en" sz="2067"/>
              <a:t>Look at the people around you</a:t>
            </a:r>
            <a:endParaRPr sz="2067"/>
          </a:p>
        </p:txBody>
      </p:sp>
      <p:sp>
        <p:nvSpPr>
          <p:cNvPr id="164" name="Google Shape;164;p24"/>
          <p:cNvSpPr txBox="1"/>
          <p:nvPr>
            <p:ph idx="1" type="body"/>
          </p:nvPr>
        </p:nvSpPr>
        <p:spPr>
          <a:xfrm>
            <a:off x="730425" y="1402375"/>
            <a:ext cx="8150100" cy="3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You are in a good environment if the people around you: </a:t>
            </a:r>
            <a:endParaRPr sz="1500"/>
          </a:p>
          <a:p>
            <a:pPr indent="-323850" lvl="0" marL="457200" rtl="0" algn="l">
              <a:spcBef>
                <a:spcPts val="120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Have overlapping interests.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Help team members struggling with an issue. 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Offer constructive feedback when you do well or when you do poorly. 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Work to help you achieve the goals you have communicated. 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/>
              <a:t>You are in a bad environment if the people around you: </a:t>
            </a:r>
            <a:endParaRPr sz="1500"/>
          </a:p>
          <a:p>
            <a:pPr indent="-323850" lvl="0" marL="457200" rtl="0" algn="l">
              <a:spcBef>
                <a:spcPts val="120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Don’t have interests that align with yours.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Overwhelm or under-challenge you. 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Won’t help you achieve your goals or discourage or stop you.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Blame you for things you can’t fix. </a:t>
            </a:r>
            <a:endParaRPr sz="1500"/>
          </a:p>
        </p:txBody>
      </p:sp>
      <p:pic>
        <p:nvPicPr>
          <p:cNvPr id="165" name="Google Shape;16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9300" y="508525"/>
            <a:ext cx="1875875" cy="187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Environment</a:t>
            </a:r>
            <a:br>
              <a:rPr lang="en"/>
            </a:br>
            <a:r>
              <a:rPr lang="en" sz="2067"/>
              <a:t>Find the right environment</a:t>
            </a:r>
            <a:endParaRPr sz="2067"/>
          </a:p>
        </p:txBody>
      </p:sp>
      <p:sp>
        <p:nvSpPr>
          <p:cNvPr id="171" name="Google Shape;171;p25"/>
          <p:cNvSpPr txBox="1"/>
          <p:nvPr>
            <p:ph idx="1" type="body"/>
          </p:nvPr>
        </p:nvSpPr>
        <p:spPr>
          <a:xfrm>
            <a:off x="351550" y="1496700"/>
            <a:ext cx="8540700" cy="354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The consequences of being in </a:t>
            </a:r>
            <a:r>
              <a:rPr lang="en" sz="1700"/>
              <a:t>the</a:t>
            </a:r>
            <a:r>
              <a:rPr lang="en" sz="1700"/>
              <a:t> wrong environment: </a:t>
            </a:r>
            <a:endParaRPr sz="1700"/>
          </a:p>
          <a:p>
            <a:pPr indent="-336550" lvl="0" marL="457200" rtl="0" algn="l">
              <a:spcBef>
                <a:spcPts val="120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Doing a job you didn’t want to do. 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Not building the necessary experience for your next job. 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Getting blamed for things that you did not cause or could not have fixed. </a:t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/>
              <a:t>If you find yourself in the wrong environment, the best option is to find a better one. </a:t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700"/>
              <a:t>No environment is perfect, but some are better than others. </a:t>
            </a:r>
            <a:endParaRPr sz="17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Environment</a:t>
            </a:r>
            <a:br>
              <a:rPr lang="en"/>
            </a:br>
            <a:r>
              <a:rPr lang="en" sz="2067"/>
              <a:t>Positive signs </a:t>
            </a:r>
            <a:endParaRPr/>
          </a:p>
        </p:txBody>
      </p:sp>
      <p:sp>
        <p:nvSpPr>
          <p:cNvPr id="177" name="Google Shape;177;p26"/>
          <p:cNvSpPr txBox="1"/>
          <p:nvPr>
            <p:ph idx="1" type="body"/>
          </p:nvPr>
        </p:nvSpPr>
        <p:spPr>
          <a:xfrm>
            <a:off x="311700" y="1229875"/>
            <a:ext cx="8520600" cy="136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Company is helping you plan the next few years.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Company is providing learning opportunities.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Company encourages networking.  </a:t>
            </a:r>
            <a:endParaRPr sz="1400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178" name="Google Shape;178;p26"/>
          <p:cNvSpPr txBox="1"/>
          <p:nvPr>
            <p:ph type="title"/>
          </p:nvPr>
        </p:nvSpPr>
        <p:spPr>
          <a:xfrm>
            <a:off x="311700" y="206795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67"/>
              <a:t>Red Flags</a:t>
            </a:r>
            <a:endParaRPr sz="2067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6"/>
          <p:cNvSpPr txBox="1"/>
          <p:nvPr>
            <p:ph idx="1" type="body"/>
          </p:nvPr>
        </p:nvSpPr>
        <p:spPr>
          <a:xfrm>
            <a:off x="311700" y="2505825"/>
            <a:ext cx="8520600" cy="87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686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90"/>
              <a:buChar char="●"/>
            </a:pPr>
            <a:r>
              <a:rPr lang="en" sz="1390"/>
              <a:t>“We don’t have a training budget this year.” or “We’re too busy- let’s look at this next year.” </a:t>
            </a:r>
            <a:endParaRPr sz="1390"/>
          </a:p>
          <a:p>
            <a:pPr indent="-31686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90"/>
              <a:buChar char="●"/>
            </a:pPr>
            <a:r>
              <a:rPr lang="en" sz="1390"/>
              <a:t>People blaming you for things you couldn’t fix.</a:t>
            </a:r>
            <a:endParaRPr sz="1390"/>
          </a:p>
          <a:p>
            <a:pPr indent="-31686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90"/>
              <a:buChar char="●"/>
            </a:pPr>
            <a:r>
              <a:rPr lang="en" sz="1390"/>
              <a:t>Drama Kings/Queens- people who create crises or complain constantly.</a:t>
            </a:r>
            <a:endParaRPr sz="1390"/>
          </a:p>
          <a:p>
            <a:pPr indent="-31686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90"/>
              <a:buChar char="●"/>
            </a:pPr>
            <a:r>
              <a:rPr lang="en" sz="1390"/>
              <a:t>People who defend others’ unacceptable behavior.</a:t>
            </a:r>
            <a:endParaRPr sz="139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Education and Learning</a:t>
            </a:r>
            <a:endParaRPr/>
          </a:p>
        </p:txBody>
      </p:sp>
      <p:sp>
        <p:nvSpPr>
          <p:cNvPr id="185" name="Google Shape;185;p27"/>
          <p:cNvSpPr txBox="1"/>
          <p:nvPr>
            <p:ph idx="1" type="body"/>
          </p:nvPr>
        </p:nvSpPr>
        <p:spPr>
          <a:xfrm>
            <a:off x="374825" y="1837175"/>
            <a:ext cx="76710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Maximize your school experience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Self-Learning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Learn to find opportunities for others to help you learn. </a:t>
            </a:r>
            <a:endParaRPr sz="2100"/>
          </a:p>
        </p:txBody>
      </p:sp>
      <p:pic>
        <p:nvPicPr>
          <p:cNvPr id="186" name="Google Shape;18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6600" y="406675"/>
            <a:ext cx="2020025" cy="202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Education</a:t>
            </a:r>
            <a:br>
              <a:rPr lang="en"/>
            </a:br>
            <a:r>
              <a:rPr lang="en" sz="2167"/>
              <a:t>Maximizing your school experience</a:t>
            </a:r>
            <a:endParaRPr sz="2067"/>
          </a:p>
        </p:txBody>
      </p:sp>
      <p:sp>
        <p:nvSpPr>
          <p:cNvPr id="192" name="Google Shape;192;p28"/>
          <p:cNvSpPr txBox="1"/>
          <p:nvPr>
            <p:ph idx="1" type="body"/>
          </p:nvPr>
        </p:nvSpPr>
        <p:spPr>
          <a:xfrm>
            <a:off x="311708" y="1226784"/>
            <a:ext cx="8108700" cy="293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Each of your classes has </a:t>
            </a:r>
            <a:r>
              <a:rPr b="1" lang="en" sz="1500"/>
              <a:t>something</a:t>
            </a:r>
            <a:r>
              <a:rPr b="1" lang="en" sz="1500"/>
              <a:t> to offer, even if it’s not your major. </a:t>
            </a:r>
            <a:endParaRPr b="1" sz="1500"/>
          </a:p>
          <a:p>
            <a:pPr indent="-316706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b="1" lang="en" sz="1500"/>
              <a:t>English</a:t>
            </a:r>
            <a:r>
              <a:rPr lang="en" sz="1500"/>
              <a:t> </a:t>
            </a:r>
            <a:r>
              <a:rPr lang="en" sz="1500"/>
              <a:t>teaches you how to take information from multiple and contradictory sources, assemble it in a meaningful way and build arguments to support your position. </a:t>
            </a:r>
            <a:endParaRPr sz="1500"/>
          </a:p>
          <a:p>
            <a:pPr indent="-316706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b="1" lang="en" sz="1500"/>
              <a:t>History</a:t>
            </a:r>
            <a:r>
              <a:rPr lang="en" sz="1500"/>
              <a:t> teaches you to look at situations which have happened in the past and determine how they apply to the present and future. </a:t>
            </a:r>
            <a:endParaRPr sz="1500"/>
          </a:p>
          <a:p>
            <a:pPr indent="-316706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b="1" lang="en" sz="1500"/>
              <a:t>Math</a:t>
            </a:r>
            <a:r>
              <a:rPr lang="en" sz="1500"/>
              <a:t> teaches you how to look at situations and find alternate solutions. </a:t>
            </a:r>
            <a:endParaRPr sz="1500"/>
          </a:p>
          <a:p>
            <a:pPr indent="-316706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b="1" lang="en" sz="1500"/>
              <a:t>Phys Ed</a:t>
            </a:r>
            <a:r>
              <a:rPr lang="en" sz="1500"/>
              <a:t> teaches you how to work with and compete against others according to specific rules. </a:t>
            </a:r>
            <a:endParaRPr sz="1500"/>
          </a:p>
          <a:p>
            <a:pPr indent="-316706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b="1" lang="en" sz="1500"/>
              <a:t>Science</a:t>
            </a:r>
            <a:r>
              <a:rPr lang="en" sz="1500"/>
              <a:t> teaches you how to evaluate evidence and make predictions about future behavior. </a:t>
            </a:r>
            <a:endParaRPr sz="1500"/>
          </a:p>
          <a:p>
            <a:pPr indent="-316706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b="1" lang="en" sz="1500"/>
              <a:t>Foreign Languages</a:t>
            </a:r>
            <a:r>
              <a:rPr lang="en" sz="1500"/>
              <a:t> teach you more about how english and language in general are formed.</a:t>
            </a:r>
            <a:endParaRPr sz="1500"/>
          </a:p>
          <a:p>
            <a:pPr indent="-316706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b="1" lang="en" sz="1500"/>
              <a:t>Art/Theater</a:t>
            </a:r>
            <a:r>
              <a:rPr lang="en" sz="1500"/>
              <a:t> teach you how to communicate ideas using methods other than language.</a:t>
            </a:r>
            <a:endParaRPr sz="15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Education</a:t>
            </a:r>
            <a:br>
              <a:rPr lang="en"/>
            </a:br>
            <a:r>
              <a:rPr lang="en" sz="2167"/>
              <a:t>Self-Learning</a:t>
            </a:r>
            <a:endParaRPr sz="2167"/>
          </a:p>
        </p:txBody>
      </p:sp>
      <p:sp>
        <p:nvSpPr>
          <p:cNvPr id="198" name="Google Shape;198;p29"/>
          <p:cNvSpPr txBox="1"/>
          <p:nvPr>
            <p:ph idx="1" type="body"/>
          </p:nvPr>
        </p:nvSpPr>
        <p:spPr>
          <a:xfrm>
            <a:off x="352625" y="1597875"/>
            <a:ext cx="87237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School is a great start but only a fraction of what you need. 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Most </a:t>
            </a:r>
            <a:r>
              <a:rPr lang="en" sz="1700"/>
              <a:t>situations</a:t>
            </a:r>
            <a:r>
              <a:rPr lang="en" sz="1700"/>
              <a:t> you encounter in your professional life are not so well organized. 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Read Trade Publications, websites, talk to others and learn on your own.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Join Trade Associations and attend meetings. 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Challenge yourself. Give presentations on topics. </a:t>
            </a:r>
            <a:endParaRPr sz="17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Education</a:t>
            </a:r>
            <a:br>
              <a:rPr lang="en"/>
            </a:br>
            <a:r>
              <a:rPr lang="en" sz="2167"/>
              <a:t>Look for people to enable opportunities</a:t>
            </a:r>
            <a:endParaRPr sz="2167"/>
          </a:p>
        </p:txBody>
      </p:sp>
      <p:sp>
        <p:nvSpPr>
          <p:cNvPr id="204" name="Google Shape;204;p30"/>
          <p:cNvSpPr txBox="1"/>
          <p:nvPr>
            <p:ph idx="1" type="body"/>
          </p:nvPr>
        </p:nvSpPr>
        <p:spPr>
          <a:xfrm>
            <a:off x="411325" y="1426925"/>
            <a:ext cx="7923000" cy="297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Many of the advanced jobs in any field require internal industry knowledge. </a:t>
            </a:r>
            <a:endParaRPr sz="1700"/>
          </a:p>
          <a:p>
            <a:pPr indent="-33655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Look for ways to contribute to an effort you want to be a part of. </a:t>
            </a:r>
            <a:endParaRPr sz="1700"/>
          </a:p>
          <a:p>
            <a:pPr indent="-33655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You have to convince someone else that:</a:t>
            </a:r>
            <a:endParaRPr sz="1700"/>
          </a:p>
          <a:p>
            <a:pPr indent="-323850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You want the job and have the basic qualifications. </a:t>
            </a:r>
            <a:endParaRPr sz="1500"/>
          </a:p>
          <a:p>
            <a:pPr indent="-323850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You are willing to learn what you don’t know. </a:t>
            </a:r>
            <a:endParaRPr sz="1500"/>
          </a:p>
          <a:p>
            <a:pPr indent="-323850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It’s worth their time to invest in training you and promoting you. </a:t>
            </a:r>
            <a:endParaRPr sz="15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Messages I would send my former self</a:t>
            </a:r>
            <a:endParaRPr/>
          </a:p>
        </p:txBody>
      </p:sp>
      <p:sp>
        <p:nvSpPr>
          <p:cNvPr id="210" name="Google Shape;210;p3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The best environments will strengthen you to the point where you don’t need them. </a:t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The worst environments will weaken you to the point where you always need them. </a:t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Develop a plan which challenges you, gives you a goal, builds on the </a:t>
            </a:r>
            <a:r>
              <a:rPr lang="en" sz="1500"/>
              <a:t>company</a:t>
            </a:r>
            <a:r>
              <a:rPr lang="en" sz="1500"/>
              <a:t>’s key products, and offers </a:t>
            </a:r>
            <a:r>
              <a:rPr lang="en" sz="1500"/>
              <a:t>transferable</a:t>
            </a:r>
            <a:r>
              <a:rPr lang="en" sz="1500"/>
              <a:t> skills. </a:t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Your success </a:t>
            </a:r>
            <a:r>
              <a:rPr i="1" lang="en" sz="1500"/>
              <a:t>is</a:t>
            </a:r>
            <a:r>
              <a:rPr lang="en" sz="1500"/>
              <a:t> mostly your own efforts. However, you cannot get to higher levels without the people around you wanting you to be there and helping you grow. </a:t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Half the time there is a performance issue, it was actually the manager’s fault. </a:t>
            </a:r>
            <a:endParaRPr sz="15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will build on your soft skills training…</a:t>
            </a:r>
            <a:endParaRPr/>
          </a:p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b="1" lang="en" sz="2100"/>
              <a:t>Communication </a:t>
            </a:r>
            <a:r>
              <a:rPr lang="en" sz="2100"/>
              <a:t>of your goals, barriers and actions.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Looking at your </a:t>
            </a:r>
            <a:r>
              <a:rPr b="1" lang="en" sz="2100"/>
              <a:t>environment</a:t>
            </a:r>
            <a:r>
              <a:rPr lang="en" sz="2100"/>
              <a:t>.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b="1" lang="en" sz="2100"/>
              <a:t>Learning, Self-Learning </a:t>
            </a:r>
            <a:r>
              <a:rPr lang="en" sz="2100"/>
              <a:t>and</a:t>
            </a:r>
            <a:r>
              <a:rPr b="1" lang="en" sz="2100"/>
              <a:t> Opportunity </a:t>
            </a:r>
            <a:r>
              <a:rPr lang="en" sz="2100"/>
              <a:t>Learning</a:t>
            </a:r>
            <a:r>
              <a:rPr b="1" lang="en" sz="2100"/>
              <a:t>. </a:t>
            </a:r>
            <a:endParaRPr b="1" sz="21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did </a:t>
            </a:r>
            <a:r>
              <a:rPr i="1" lang="en"/>
              <a:t>they</a:t>
            </a:r>
            <a:r>
              <a:rPr lang="en"/>
              <a:t> </a:t>
            </a:r>
            <a:r>
              <a:rPr lang="en"/>
              <a:t>get the promotion?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32"/>
          <p:cNvSpPr txBox="1"/>
          <p:nvPr>
            <p:ph idx="1" type="body"/>
          </p:nvPr>
        </p:nvSpPr>
        <p:spPr>
          <a:xfrm>
            <a:off x="398835" y="1136100"/>
            <a:ext cx="7838700" cy="287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i="1" lang="en" sz="1800"/>
              <a:t>They</a:t>
            </a:r>
            <a:r>
              <a:rPr i="1" lang="en" sz="1800"/>
              <a:t> </a:t>
            </a:r>
            <a:r>
              <a:rPr lang="en" sz="1800"/>
              <a:t>found a strong </a:t>
            </a:r>
            <a:r>
              <a:rPr b="1" lang="en" sz="1800"/>
              <a:t>environment</a:t>
            </a:r>
            <a:r>
              <a:rPr lang="en" sz="1800"/>
              <a:t> which supported their growth.</a:t>
            </a:r>
            <a:endParaRPr sz="1800"/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i="1" lang="en" sz="1800"/>
              <a:t>They</a:t>
            </a:r>
            <a:r>
              <a:rPr i="1" lang="en" sz="1800"/>
              <a:t> </a:t>
            </a:r>
            <a:r>
              <a:rPr b="1" lang="en" sz="1800"/>
              <a:t>c</a:t>
            </a:r>
            <a:r>
              <a:rPr b="1" lang="en" sz="1800"/>
              <a:t>ommunicated </a:t>
            </a:r>
            <a:r>
              <a:rPr lang="en" sz="1800"/>
              <a:t>their interest and willingness to grow.</a:t>
            </a:r>
            <a:endParaRPr sz="1800"/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i="1" lang="en" sz="1800"/>
              <a:t>They</a:t>
            </a:r>
            <a:r>
              <a:rPr lang="en" sz="1800"/>
              <a:t> </a:t>
            </a:r>
            <a:r>
              <a:rPr b="1" lang="en" sz="1800"/>
              <a:t>listened</a:t>
            </a:r>
            <a:r>
              <a:rPr lang="en" sz="1800"/>
              <a:t> to their </a:t>
            </a:r>
            <a:r>
              <a:rPr b="1" lang="en" sz="1800"/>
              <a:t>environment</a:t>
            </a:r>
            <a:r>
              <a:rPr lang="en" sz="1800"/>
              <a:t> and found a need.</a:t>
            </a:r>
            <a:endParaRPr sz="1800"/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i="1" lang="en" sz="1800"/>
              <a:t>They</a:t>
            </a:r>
            <a:r>
              <a:rPr i="1" lang="en" sz="1800"/>
              <a:t> </a:t>
            </a:r>
            <a:r>
              <a:rPr lang="en" sz="1800"/>
              <a:t>found people who had </a:t>
            </a:r>
            <a:r>
              <a:rPr b="1" lang="en" sz="1800"/>
              <a:t>confidence</a:t>
            </a:r>
            <a:r>
              <a:rPr lang="en" sz="1800"/>
              <a:t> they were right for the next job and were willing to </a:t>
            </a:r>
            <a:r>
              <a:rPr lang="en"/>
              <a:t>invest the time to train them on gaps. </a:t>
            </a:r>
            <a:endParaRPr sz="1800"/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i="1" lang="en"/>
              <a:t>They</a:t>
            </a:r>
            <a:r>
              <a:rPr lang="en"/>
              <a:t> were willing and able to </a:t>
            </a:r>
            <a:r>
              <a:rPr b="1" lang="en"/>
              <a:t>self-learn</a:t>
            </a:r>
            <a:r>
              <a:rPr lang="en"/>
              <a:t> and to </a:t>
            </a:r>
            <a:r>
              <a:rPr b="1" lang="en" sz="1800"/>
              <a:t>communicate their barriers</a:t>
            </a:r>
            <a:r>
              <a:rPr lang="en" sz="1800"/>
              <a:t> enabling others to help them. </a:t>
            </a:r>
            <a:endParaRPr sz="1800"/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i="1" lang="en" sz="1800"/>
              <a:t>They</a:t>
            </a:r>
            <a:r>
              <a:rPr lang="en" sz="1800"/>
              <a:t> were able to collect </a:t>
            </a:r>
            <a:r>
              <a:rPr b="1" lang="en" sz="1800"/>
              <a:t>poorly organized information</a:t>
            </a:r>
            <a:r>
              <a:rPr lang="en" sz="1800"/>
              <a:t> and use that to </a:t>
            </a:r>
            <a:r>
              <a:rPr b="1" lang="en" sz="1800"/>
              <a:t>predict future events</a:t>
            </a:r>
            <a:r>
              <a:rPr lang="en" sz="1800"/>
              <a:t>, often finding </a:t>
            </a:r>
            <a:r>
              <a:rPr b="1" lang="en" sz="1800"/>
              <a:t>alternate solutions. </a:t>
            </a:r>
            <a:endParaRPr b="1" sz="1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conclusion</a:t>
            </a:r>
            <a:endParaRPr/>
          </a:p>
        </p:txBody>
      </p:sp>
      <p:sp>
        <p:nvSpPr>
          <p:cNvPr id="222" name="Google Shape;222;p33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900"/>
              <a:t>Always have a plan. Be ready to state it when asked. </a:t>
            </a:r>
            <a:br>
              <a:rPr lang="en" sz="1900"/>
            </a:br>
            <a:r>
              <a:rPr lang="en" sz="1900"/>
              <a:t>Don’t be afraid to fail. </a:t>
            </a:r>
            <a:br>
              <a:rPr lang="en" sz="1900"/>
            </a:br>
            <a:r>
              <a:rPr lang="en" sz="1900"/>
              <a:t>Learn to describe your barriers, skills and interests.</a:t>
            </a:r>
            <a:br>
              <a:rPr lang="en" sz="1900"/>
            </a:br>
            <a:r>
              <a:rPr lang="en" sz="1900"/>
              <a:t>Find ways to enable people to help you grow. </a:t>
            </a:r>
            <a:br>
              <a:rPr lang="en" sz="1900"/>
            </a:br>
            <a:r>
              <a:rPr lang="en" sz="1900"/>
              <a:t>If your environment isn’t supporting your growth, you will likely not grow. </a:t>
            </a:r>
            <a:endParaRPr sz="19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BACKUP SLIDES </a:t>
            </a:r>
            <a:endParaRPr/>
          </a:p>
        </p:txBody>
      </p:sp>
      <p:sp>
        <p:nvSpPr>
          <p:cNvPr id="228" name="Google Shape;228;p3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are soft skills?</a:t>
            </a:r>
            <a:endParaRPr/>
          </a:p>
        </p:txBody>
      </p:sp>
      <p:sp>
        <p:nvSpPr>
          <p:cNvPr id="234" name="Google Shape;234;p35"/>
          <p:cNvSpPr txBox="1"/>
          <p:nvPr>
            <p:ph idx="1" type="body"/>
          </p:nvPr>
        </p:nvSpPr>
        <p:spPr>
          <a:xfrm>
            <a:off x="421630" y="1597875"/>
            <a:ext cx="8125800" cy="297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/>
              <a:t>Soft skills</a:t>
            </a:r>
            <a:r>
              <a:rPr lang="en" sz="1700"/>
              <a:t> are interpersonal skills including: communication, leadership, team management, confidence building, work ethics, career management and listening.</a:t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700"/>
              <a:t>Hard skills</a:t>
            </a:r>
            <a:r>
              <a:rPr lang="en" sz="1700"/>
              <a:t> are general competence in a specific function. Among these are scientific, artistic, mechanical or mathematical skills. </a:t>
            </a:r>
            <a:endParaRPr sz="17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240" name="Google Shape;240;p36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You have already had some basic soft skills training.</a:t>
            </a:r>
            <a:endParaRPr sz="2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/>
              <a:t>Now I will go into more detail and explain the importance. </a:t>
            </a:r>
            <a:endParaRPr sz="2000"/>
          </a:p>
          <a:p>
            <a:pPr indent="-355600" lvl="0" marL="457200" rtl="0" algn="l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Communication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Looking at your environment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Education and Learning</a:t>
            </a:r>
            <a:endParaRPr sz="20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are soft skills important? </a:t>
            </a:r>
            <a:endParaRPr/>
          </a:p>
        </p:txBody>
      </p:sp>
      <p:sp>
        <p:nvSpPr>
          <p:cNvPr id="246" name="Google Shape;246;p3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/>
              <a:t>Hard skills </a:t>
            </a:r>
            <a:r>
              <a:rPr lang="en" sz="1700"/>
              <a:t>are crucial. You cannot survive without them. </a:t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/>
              <a:t>They are also not sufficient. </a:t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/>
              <a:t>After a certain point, you will not advance in your career </a:t>
            </a:r>
            <a:r>
              <a:rPr b="1" i="1" lang="en" sz="1700"/>
              <a:t>solely</a:t>
            </a:r>
            <a:r>
              <a:rPr lang="en" sz="1700"/>
              <a:t> on hard skills. You will need soft skills as well. </a:t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Communication</a:t>
            </a:r>
            <a:endParaRPr/>
          </a:p>
        </p:txBody>
      </p:sp>
      <p:sp>
        <p:nvSpPr>
          <p:cNvPr id="98" name="Google Shape;98;p15"/>
          <p:cNvSpPr txBox="1"/>
          <p:nvPr>
            <p:ph idx="1" type="body"/>
          </p:nvPr>
        </p:nvSpPr>
        <p:spPr>
          <a:xfrm>
            <a:off x="272400" y="954850"/>
            <a:ext cx="8061900" cy="36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Communication</a:t>
            </a:r>
            <a:r>
              <a:rPr lang="en"/>
              <a:t> is the ability to convey the context of a </a:t>
            </a:r>
            <a:br>
              <a:rPr lang="en"/>
            </a:br>
            <a:r>
              <a:rPr lang="en"/>
              <a:t>situation or idea to others.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Examples of communication include: </a:t>
            </a:r>
            <a:endParaRPr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Communicating technical skills or procedures. 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Communicating barriers that you face in dealing with an issue. 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Communicating confidence that you understand a topic sufficiently to handle a situation.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Listening to other people to understand their viewpoints and concerns.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Most</a:t>
            </a:r>
            <a:r>
              <a:rPr lang="en"/>
              <a:t> communication is non-verbal.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     Tone      Appearance/Dress      Presence/Absence        Effort and Preparation    </a:t>
            </a:r>
            <a:br>
              <a:rPr lang="en"/>
            </a:br>
            <a:r>
              <a:rPr lang="en"/>
              <a:t>     Offering to help or find the right help         Artistic Expression </a:t>
            </a:r>
            <a:br>
              <a:rPr lang="en"/>
            </a:br>
            <a:r>
              <a:rPr lang="en"/>
              <a:t>     Eye Movement/Physical reactions     Posture/Arm folding     </a:t>
            </a:r>
            <a:endParaRPr/>
          </a:p>
        </p:txBody>
      </p:sp>
      <p:pic>
        <p:nvPicPr>
          <p:cNvPr id="99" name="Google Shape;9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11775" y="337600"/>
            <a:ext cx="2020526" cy="1795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20"/>
              <a:t>Communication in your education and career </a:t>
            </a:r>
            <a:endParaRPr sz="2420"/>
          </a:p>
        </p:txBody>
      </p:sp>
      <p:sp>
        <p:nvSpPr>
          <p:cNvPr id="105" name="Google Shape;105;p16"/>
          <p:cNvSpPr txBox="1"/>
          <p:nvPr>
            <p:ph idx="1" type="body"/>
          </p:nvPr>
        </p:nvSpPr>
        <p:spPr>
          <a:xfrm>
            <a:off x="521350" y="101780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Always </a:t>
            </a:r>
            <a:r>
              <a:rPr lang="en"/>
              <a:t>h</a:t>
            </a:r>
            <a:r>
              <a:rPr lang="en" sz="1800"/>
              <a:t>ave a Plan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Learn to describe your barriers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Learn to describe your skills and </a:t>
            </a:r>
            <a:r>
              <a:rPr lang="en" sz="1800"/>
              <a:t>improvement</a:t>
            </a:r>
            <a:r>
              <a:rPr lang="en" sz="1800"/>
              <a:t> areas. 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Active Listening</a:t>
            </a:r>
            <a:endParaRPr sz="1800"/>
          </a:p>
        </p:txBody>
      </p:sp>
      <p:pic>
        <p:nvPicPr>
          <p:cNvPr id="106" name="Google Shape;10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0301" y="3186050"/>
            <a:ext cx="1575276" cy="119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3145" y="3067125"/>
            <a:ext cx="1436201" cy="143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3281300"/>
            <a:ext cx="1290950" cy="12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6"/>
          <p:cNvSpPr txBox="1"/>
          <p:nvPr/>
        </p:nvSpPr>
        <p:spPr>
          <a:xfrm>
            <a:off x="1001425" y="4517300"/>
            <a:ext cx="66465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Thanks to FreePik for use of the clip art.</a:t>
            </a:r>
            <a:endParaRPr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10" name="Google Shape;110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35600" y="2397675"/>
            <a:ext cx="1912320" cy="1274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Communication</a:t>
            </a:r>
            <a:br>
              <a:rPr lang="en"/>
            </a:br>
            <a:r>
              <a:rPr lang="en" sz="2167"/>
              <a:t>Always have a plan</a:t>
            </a:r>
            <a:endParaRPr sz="2167"/>
          </a:p>
        </p:txBody>
      </p:sp>
      <p:sp>
        <p:nvSpPr>
          <p:cNvPr id="116" name="Google Shape;116;p17"/>
          <p:cNvSpPr txBox="1"/>
          <p:nvPr>
            <p:ph idx="1" type="body"/>
          </p:nvPr>
        </p:nvSpPr>
        <p:spPr>
          <a:xfrm>
            <a:off x="311691" y="1618826"/>
            <a:ext cx="8222100" cy="31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W</a:t>
            </a:r>
            <a:r>
              <a:rPr lang="en" sz="1900"/>
              <a:t>hatever career you want to pursue, always have a plan.</a:t>
            </a:r>
            <a:br>
              <a:rPr lang="en" sz="1900"/>
            </a:br>
            <a:r>
              <a:rPr lang="en" sz="1900"/>
              <a:t>Have it ready any time you are asked.  </a:t>
            </a:r>
            <a:endParaRPr sz="19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100"/>
              <a:t>I’m going to go focus on </a:t>
            </a:r>
            <a:r>
              <a:rPr b="1" i="1" lang="en" sz="2100"/>
              <a:t>topic</a:t>
            </a:r>
            <a:r>
              <a:rPr b="1" lang="en" sz="2100"/>
              <a:t>.</a:t>
            </a:r>
            <a:br>
              <a:rPr b="1" lang="en" sz="2100"/>
            </a:br>
            <a:r>
              <a:rPr b="1" lang="en" sz="2100"/>
              <a:t>I’m going to continue my education </a:t>
            </a:r>
            <a:r>
              <a:rPr b="1" i="1" lang="en" sz="2100"/>
              <a:t>how</a:t>
            </a:r>
            <a:r>
              <a:rPr b="1" lang="en" sz="2100"/>
              <a:t>. </a:t>
            </a:r>
            <a:br>
              <a:rPr b="1" lang="en" sz="2100"/>
            </a:br>
            <a:r>
              <a:rPr b="1" lang="en" sz="2100"/>
              <a:t>I want to get a job at </a:t>
            </a:r>
            <a:r>
              <a:rPr b="1" i="1" lang="en" sz="2100"/>
              <a:t>place</a:t>
            </a:r>
            <a:r>
              <a:rPr b="1" lang="en" sz="2100"/>
              <a:t> doing </a:t>
            </a:r>
            <a:r>
              <a:rPr b="1" i="1" lang="en" sz="2100"/>
              <a:t>this</a:t>
            </a:r>
            <a:r>
              <a:rPr b="1" lang="en" sz="2100"/>
              <a:t>.</a:t>
            </a:r>
            <a:br>
              <a:rPr b="1" lang="en" sz="2100"/>
            </a:br>
            <a:r>
              <a:rPr b="1" lang="en" sz="2100"/>
              <a:t>In five years I want to be </a:t>
            </a:r>
            <a:r>
              <a:rPr b="1" i="1" lang="en" sz="2100"/>
              <a:t>doing this</a:t>
            </a:r>
            <a:r>
              <a:rPr b="1" lang="en" sz="2100"/>
              <a:t>.</a:t>
            </a:r>
            <a:br>
              <a:rPr b="1" lang="en" sz="2100"/>
            </a:br>
            <a:r>
              <a:rPr b="1" lang="en" sz="2100"/>
              <a:t>Here is how I am going to get there… </a:t>
            </a:r>
            <a:endParaRPr b="1" sz="21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500"/>
          </a:p>
        </p:txBody>
      </p:sp>
      <p:pic>
        <p:nvPicPr>
          <p:cNvPr id="117" name="Google Shape;11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6075" y="258350"/>
            <a:ext cx="1961149" cy="1224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/>
              <a:t>Communication</a:t>
            </a:r>
            <a:br>
              <a:rPr lang="en"/>
            </a:br>
            <a:r>
              <a:rPr lang="en" sz="2200"/>
              <a:t>Always have a plan</a:t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/>
          </a:p>
        </p:txBody>
      </p:sp>
      <p:sp>
        <p:nvSpPr>
          <p:cNvPr id="123" name="Google Shape;123;p18"/>
          <p:cNvSpPr txBox="1"/>
          <p:nvPr>
            <p:ph idx="1" type="body"/>
          </p:nvPr>
        </p:nvSpPr>
        <p:spPr>
          <a:xfrm>
            <a:off x="311700" y="140132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If you’re not sure what you want to do, have a plan to figure it out. 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“What if my plan changes?” – Don’t worry,  I guarantee it will. 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No matter the field, there will always be new or specific knowledge that hasn’t made it into the classroom. 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In three years, when you apply for that advanced job, the question will be 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“What have you been doing to prepare yourself?” </a:t>
            </a:r>
            <a:endParaRPr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Communication</a:t>
            </a:r>
            <a:br>
              <a:rPr lang="en"/>
            </a:br>
            <a:r>
              <a:rPr lang="en" sz="2067"/>
              <a:t>Learn to describe your barriers</a:t>
            </a:r>
            <a:endParaRPr sz="2067"/>
          </a:p>
        </p:txBody>
      </p:sp>
      <p:sp>
        <p:nvSpPr>
          <p:cNvPr id="129" name="Google Shape;129;p19"/>
          <p:cNvSpPr txBox="1"/>
          <p:nvPr>
            <p:ph idx="1" type="body"/>
          </p:nvPr>
        </p:nvSpPr>
        <p:spPr>
          <a:xfrm>
            <a:off x="461455" y="1785010"/>
            <a:ext cx="7932600" cy="285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For anything you’re </a:t>
            </a:r>
            <a:r>
              <a:rPr lang="en" sz="1600"/>
              <a:t>struggling</a:t>
            </a:r>
            <a:r>
              <a:rPr lang="en" sz="1600"/>
              <a:t> with, be able to describe the issue:</a:t>
            </a:r>
            <a:endParaRPr sz="1600"/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“I am having trouble understanding this &lt;math problem/english passage&gt;.”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Show the work you have done to get where you are. This communicates you have made an effort to solve the problem.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No matter how much you know, the people around you (collectively) often know more and are often very willing to help.</a:t>
            </a:r>
            <a:endParaRPr sz="1600"/>
          </a:p>
        </p:txBody>
      </p:sp>
      <p:pic>
        <p:nvPicPr>
          <p:cNvPr id="130" name="Google Shape;13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4299" y="90975"/>
            <a:ext cx="2081674" cy="2081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Communication</a:t>
            </a:r>
            <a:br>
              <a:rPr lang="en"/>
            </a:br>
            <a:r>
              <a:rPr lang="en" sz="2067"/>
              <a:t>How to communicate with your manager</a:t>
            </a:r>
            <a:endParaRPr sz="2067"/>
          </a:p>
        </p:txBody>
      </p:sp>
      <p:sp>
        <p:nvSpPr>
          <p:cNvPr id="136" name="Google Shape;136;p20"/>
          <p:cNvSpPr txBox="1"/>
          <p:nvPr>
            <p:ph idx="1" type="body"/>
          </p:nvPr>
        </p:nvSpPr>
        <p:spPr>
          <a:xfrm>
            <a:off x="461455" y="1538410"/>
            <a:ext cx="7932600" cy="285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For every assignment you are given you should be able to say: </a:t>
            </a:r>
            <a:br>
              <a:rPr lang="en" sz="1600"/>
            </a:br>
            <a:r>
              <a:rPr lang="en" sz="1600"/>
              <a:t>“I am currently working on it.”</a:t>
            </a:r>
            <a:br>
              <a:rPr lang="en" sz="1600"/>
            </a:br>
            <a:r>
              <a:rPr lang="en" sz="1600"/>
              <a:t>“We have a meeting scheduled….”</a:t>
            </a:r>
            <a:br>
              <a:rPr lang="en" sz="1600"/>
            </a:br>
            <a:r>
              <a:rPr lang="en" sz="1600"/>
              <a:t>“I plan to work on that _______.” </a:t>
            </a:r>
            <a:br>
              <a:rPr lang="en" sz="1600"/>
            </a:br>
            <a:r>
              <a:rPr lang="en" sz="1600"/>
              <a:t>“That is being blocked by _______.”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In doing this you are communicating confidence that you have most of the situations under control.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If there is a situation you need help with, be able to describe it. A good manager will go to bat for you and help remove those barriers. </a:t>
            </a:r>
            <a:endParaRPr sz="1600"/>
          </a:p>
        </p:txBody>
      </p:sp>
      <p:pic>
        <p:nvPicPr>
          <p:cNvPr id="137" name="Google Shape;13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4299" y="90975"/>
            <a:ext cx="2081674" cy="2081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Communication</a:t>
            </a:r>
            <a:br>
              <a:rPr lang="en"/>
            </a:br>
            <a:r>
              <a:rPr lang="en" sz="2067"/>
              <a:t>Learn</a:t>
            </a:r>
            <a:r>
              <a:rPr lang="en" sz="2067"/>
              <a:t> to communicate what you can do</a:t>
            </a:r>
            <a:endParaRPr sz="2067"/>
          </a:p>
        </p:txBody>
      </p:sp>
      <p:sp>
        <p:nvSpPr>
          <p:cNvPr id="143" name="Google Shape;143;p21"/>
          <p:cNvSpPr txBox="1"/>
          <p:nvPr>
            <p:ph idx="1" type="body"/>
          </p:nvPr>
        </p:nvSpPr>
        <p:spPr>
          <a:xfrm>
            <a:off x="582150" y="1372400"/>
            <a:ext cx="7979700" cy="293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Whether you’re applying for a position, be ready to show: </a:t>
            </a:r>
            <a:endParaRPr sz="1900"/>
          </a:p>
          <a:p>
            <a:pPr indent="-349250" lvl="0" marL="457200" rtl="0" algn="l">
              <a:spcBef>
                <a:spcPts val="120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You are interested in what the job does. 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The work you have done to get there. 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The work you know you have to do.</a:t>
            </a:r>
            <a:endParaRPr sz="19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/>
              <a:t>Hiring managers look bad when they make bad hires. They make bad hires when you can’t do the job or leave after a short period of time.</a:t>
            </a:r>
            <a:endParaRPr sz="19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900"/>
              <a:t>Hiring managers look good when they have confidence you can do the job and you prove them right.</a:t>
            </a:r>
            <a:endParaRPr sz="1900"/>
          </a:p>
        </p:txBody>
      </p:sp>
      <p:pic>
        <p:nvPicPr>
          <p:cNvPr id="144" name="Google Shape;14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9850" y="153700"/>
            <a:ext cx="1444175" cy="144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